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notesMasterIdLst>
    <p:notesMasterId r:id="rId18"/>
  </p:notesMasterIdLst>
  <p:sldIdLst>
    <p:sldId id="256" r:id="rId2"/>
    <p:sldId id="257" r:id="rId3"/>
    <p:sldId id="262" r:id="rId4"/>
    <p:sldId id="258" r:id="rId5"/>
    <p:sldId id="259" r:id="rId6"/>
    <p:sldId id="272" r:id="rId7"/>
    <p:sldId id="260" r:id="rId8"/>
    <p:sldId id="263" r:id="rId9"/>
    <p:sldId id="264" r:id="rId10"/>
    <p:sldId id="266" r:id="rId11"/>
    <p:sldId id="265"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showGuides="1">
      <p:cViewPr varScale="1">
        <p:scale>
          <a:sx n="37" d="100"/>
          <a:sy n="37" d="100"/>
        </p:scale>
        <p:origin x="72" y="756"/>
      </p:cViewPr>
      <p:guideLst>
        <p:guide orient="horz"/>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FB9922-675A-4B8E-8C33-8CBE356C6E88}" type="datetimeFigureOut">
              <a:rPr lang="en-US" smtClean="0"/>
              <a:t>22-Apr-18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D27637-EA36-496C-A5F4-099327937215}" type="slidenum">
              <a:rPr lang="en-US" smtClean="0"/>
              <a:t>‹#›</a:t>
            </a:fld>
            <a:endParaRPr lang="en-US"/>
          </a:p>
        </p:txBody>
      </p:sp>
    </p:spTree>
    <p:extLst>
      <p:ext uri="{BB962C8B-B14F-4D97-AF65-F5344CB8AC3E}">
        <p14:creationId xmlns:p14="http://schemas.microsoft.com/office/powerpoint/2010/main" val="97201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2</a:t>
            </a:fld>
            <a:endParaRPr lang="en-US"/>
          </a:p>
        </p:txBody>
      </p:sp>
    </p:spTree>
    <p:extLst>
      <p:ext uri="{BB962C8B-B14F-4D97-AF65-F5344CB8AC3E}">
        <p14:creationId xmlns:p14="http://schemas.microsoft.com/office/powerpoint/2010/main" val="3792793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D27637-EA36-496C-A5F4-099327937215}" type="slidenum">
              <a:rPr lang="en-US" smtClean="0"/>
              <a:t>3</a:t>
            </a:fld>
            <a:endParaRPr lang="en-US"/>
          </a:p>
        </p:txBody>
      </p:sp>
    </p:spTree>
    <p:extLst>
      <p:ext uri="{BB962C8B-B14F-4D97-AF65-F5344CB8AC3E}">
        <p14:creationId xmlns:p14="http://schemas.microsoft.com/office/powerpoint/2010/main" val="4000667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pPr/>
              <a:t>22-Apr-18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159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pPr/>
              <a:t>22-Apr-18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46304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pPr/>
              <a:t>22-Apr-18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123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pPr/>
              <a:t>22-Apr-18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7082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pPr/>
              <a:t>22-Apr-18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289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pPr/>
              <a:t>22-Apr-18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22530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18C68F-D26B-8F47-958C-23B49CF8A634}" type="datetimeFigureOut">
              <a:rPr lang="en-US" smtClean="0"/>
              <a:pPr/>
              <a:t>22-Apr-18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7227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0DF5E60-9974-AC48-9591-99C2BB44B7CF}" type="datetimeFigureOut">
              <a:rPr lang="en-US" smtClean="0"/>
              <a:pPr/>
              <a:t>22-Apr-18</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3048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pPr/>
              <a:t>22-Apr-18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1652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pPr/>
              <a:t>22-Apr-18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493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pPr/>
              <a:t>22-Apr-18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999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9B482E8-6E0E-1B4F-B1FD-C69DB9E858D9}" type="datetimeFigureOut">
              <a:rPr lang="en-US" smtClean="0"/>
              <a:pPr/>
              <a:t>22-Apr-18</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758502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876665"/>
          </a:xfrm>
        </p:spPr>
        <p:txBody>
          <a:bodyPr>
            <a:normAutofit/>
          </a:bodyPr>
          <a:lstStyle/>
          <a:p>
            <a:pPr algn="ctr"/>
            <a:r>
              <a:rPr lang="en-US" sz="4800" b="1" dirty="0" smtClean="0">
                <a:solidFill>
                  <a:schemeClr val="accent1"/>
                </a:solidFill>
                <a:effectLst>
                  <a:outerShdw blurRad="38100" dist="38100" dir="2700000" algn="tl">
                    <a:srgbClr val="000000">
                      <a:alpha val="43137"/>
                    </a:srgbClr>
                  </a:outerShdw>
                </a:effectLst>
              </a:rPr>
              <a:t>XYZ PLASTICS: RUSSIA</a:t>
            </a:r>
            <a:endParaRPr lang="en-US" sz="4800" b="1" dirty="0">
              <a:solidFill>
                <a:schemeClr val="accent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097280" y="2168434"/>
            <a:ext cx="10058400" cy="3468823"/>
          </a:xfrm>
        </p:spPr>
        <p:txBody>
          <a:bodyPr/>
          <a:lstStyle/>
          <a:p>
            <a:r>
              <a:rPr lang="en-US" dirty="0" smtClean="0"/>
              <a:t>Name:</a:t>
            </a:r>
          </a:p>
          <a:p>
            <a:r>
              <a:rPr lang="en-US" dirty="0" smtClean="0"/>
              <a:t>School:</a:t>
            </a:r>
          </a:p>
          <a:p>
            <a:r>
              <a:rPr lang="en-US" dirty="0" smtClean="0"/>
              <a:t>Professor:</a:t>
            </a:r>
          </a:p>
          <a:p>
            <a:r>
              <a:rPr lang="en-US" dirty="0" smtClean="0"/>
              <a:t>Date:</a:t>
            </a:r>
            <a:endParaRPr lang="en-US" dirty="0"/>
          </a:p>
        </p:txBody>
      </p:sp>
    </p:spTree>
    <p:extLst>
      <p:ext uri="{BB962C8B-B14F-4D97-AF65-F5344CB8AC3E}">
        <p14:creationId xmlns:p14="http://schemas.microsoft.com/office/powerpoint/2010/main" val="3802708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6">
                    <a:lumMod val="50000"/>
                  </a:schemeClr>
                </a:solidFill>
                <a:latin typeface="Andalus" panose="02020603050405020304" pitchFamily="18" charset="-78"/>
                <a:cs typeface="Andalus" panose="02020603050405020304" pitchFamily="18" charset="-78"/>
              </a:rPr>
              <a:t>1. XYZ Plastics: Russia</a:t>
            </a:r>
            <a:endParaRPr lang="en-US" dirty="0">
              <a:solidFill>
                <a:schemeClr val="accent6">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8" y="1738648"/>
            <a:ext cx="11025051" cy="4104320"/>
          </a:xfrm>
        </p:spPr>
        <p:txBody>
          <a:bodyPr>
            <a:normAutofit fontScale="92500" lnSpcReduction="20000"/>
          </a:bodyPr>
          <a:lstStyle/>
          <a:p>
            <a:r>
              <a:rPr lang="en-US" sz="3200" dirty="0" smtClean="0">
                <a:latin typeface="Bell MT" panose="02020503060305020303" pitchFamily="18" charset="0"/>
              </a:rPr>
              <a:t>- Many companies that are eyeing for plastic technology are heading to Russia. The Russian rubber and plastic products are in high demand in Europe. The areas of target being the construction industry, automotive and packaging, and so forth. The Russian Plastic market produces both finishes as well as semi finished plastics for its consumers across Europe and other continents such as North America.</a:t>
            </a:r>
          </a:p>
          <a:p>
            <a:r>
              <a:rPr lang="en-US" sz="3200" dirty="0" smtClean="0">
                <a:latin typeface="Bell MT" panose="02020503060305020303" pitchFamily="18" charset="0"/>
              </a:rPr>
              <a:t>- It is therefore one of the most productive markets in terms of plastics in Russia and my company is going to do quite well there. I expect bring a dynamic range of plastic products that are modernized to meet the market demand across the globe.  </a:t>
            </a:r>
            <a:endParaRPr lang="en-US" sz="3200" dirty="0" smtClean="0">
              <a:latin typeface="Bell MT" panose="02020503060305020303" pitchFamily="18" charset="0"/>
            </a:endParaRPr>
          </a:p>
        </p:txBody>
      </p:sp>
    </p:spTree>
    <p:extLst>
      <p:ext uri="{BB962C8B-B14F-4D97-AF65-F5344CB8AC3E}">
        <p14:creationId xmlns:p14="http://schemas.microsoft.com/office/powerpoint/2010/main" val="351110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41306"/>
          </a:xfrm>
        </p:spPr>
        <p:txBody>
          <a:bodyPr/>
          <a:lstStyle/>
          <a:p>
            <a:pPr algn="ctr"/>
            <a:r>
              <a:rPr lang="en-US" b="1" dirty="0" smtClean="0">
                <a:solidFill>
                  <a:srgbClr val="002060"/>
                </a:solidFill>
              </a:rPr>
              <a:t>2. My chosen international market</a:t>
            </a:r>
            <a:endParaRPr lang="en-US" b="1" dirty="0">
              <a:solidFill>
                <a:srgbClr val="002060"/>
              </a:solidFill>
            </a:endParaRPr>
          </a:p>
        </p:txBody>
      </p:sp>
      <p:sp>
        <p:nvSpPr>
          <p:cNvPr id="5" name="Content Placeholder 4"/>
          <p:cNvSpPr>
            <a:spLocks noGrp="1"/>
          </p:cNvSpPr>
          <p:nvPr>
            <p:ph idx="1"/>
          </p:nvPr>
        </p:nvSpPr>
        <p:spPr/>
        <p:txBody>
          <a:bodyPr>
            <a:normAutofit fontScale="92500" lnSpcReduction="10000"/>
          </a:bodyPr>
          <a:lstStyle/>
          <a:p>
            <a:r>
              <a:rPr lang="en-US" sz="3200" dirty="0" smtClean="0"/>
              <a:t>- The European international market will be the company’s main target for plastic products that will be manufactured by XYZ company based at Russia. The Russian plastic products have high demand in Europe and they are recognized for good quality.</a:t>
            </a:r>
          </a:p>
          <a:p>
            <a:r>
              <a:rPr lang="en-US" sz="3200" dirty="0" smtClean="0"/>
              <a:t>- For example, Russia is the second highest share in export of plastic and rubber products in Europe according to (EU, 2007). The development of the market and diversification has widened the gap for plastics that is yet to be closed by the supplier in the market and this is a viable opportunity for XYZ Company.</a:t>
            </a:r>
            <a:endParaRPr lang="en-US" sz="3200" dirty="0"/>
          </a:p>
        </p:txBody>
      </p:sp>
    </p:spTree>
    <p:extLst>
      <p:ext uri="{BB962C8B-B14F-4D97-AF65-F5344CB8AC3E}">
        <p14:creationId xmlns:p14="http://schemas.microsoft.com/office/powerpoint/2010/main" val="3543488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1">
                    <a:lumMod val="50000"/>
                  </a:schemeClr>
                </a:solidFill>
                <a:latin typeface="Andalus" panose="02020603050405020304" pitchFamily="18" charset="-78"/>
                <a:cs typeface="Andalus" panose="02020603050405020304" pitchFamily="18" charset="-78"/>
              </a:rPr>
              <a:t>3. Company and Products for the class</a:t>
            </a:r>
            <a:endParaRPr lang="en-US" dirty="0">
              <a:solidFill>
                <a:schemeClr val="accent1">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a:bodyPr>
          <a:lstStyle/>
          <a:p>
            <a:r>
              <a:rPr lang="en-US" sz="3200" dirty="0" smtClean="0">
                <a:latin typeface="Bell MT" panose="02020503060305020303" pitchFamily="18" charset="0"/>
              </a:rPr>
              <a:t>-XYZ Company is a profit making enterprise that that is listed as a Public Limited Company operating in a foreign country and a foreign market. The company intends to manufacture different products of different class namely; lightweight plastics, pipes, conventional materials such as cardboard, paper and steel. It is also seeks to manufacture packaging materials that are on high demand in the market.</a:t>
            </a:r>
            <a:endParaRPr lang="en-US" sz="3200" dirty="0">
              <a:latin typeface="Bell MT" panose="02020503060305020303" pitchFamily="18" charset="0"/>
            </a:endParaRPr>
          </a:p>
        </p:txBody>
      </p:sp>
    </p:spTree>
    <p:extLst>
      <p:ext uri="{BB962C8B-B14F-4D97-AF65-F5344CB8AC3E}">
        <p14:creationId xmlns:p14="http://schemas.microsoft.com/office/powerpoint/2010/main" val="3960123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1">
                    <a:lumMod val="50000"/>
                  </a:schemeClr>
                </a:solidFill>
                <a:latin typeface="Andalus" panose="02020603050405020304" pitchFamily="18" charset="-78"/>
                <a:cs typeface="Andalus" panose="02020603050405020304" pitchFamily="18" charset="-78"/>
              </a:rPr>
              <a:t>4. Mode of entry into the new country </a:t>
            </a:r>
            <a:endParaRPr lang="en-US" dirty="0">
              <a:solidFill>
                <a:schemeClr val="accent1">
                  <a:lumMod val="50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lnSpcReduction="10000"/>
          </a:bodyPr>
          <a:lstStyle/>
          <a:p>
            <a:pPr>
              <a:buFontTx/>
              <a:buChar char="-"/>
            </a:pPr>
            <a:r>
              <a:rPr lang="en-US" sz="2800" dirty="0" smtClean="0">
                <a:latin typeface="Bell MT" panose="02020503060305020303" pitchFamily="18" charset="0"/>
              </a:rPr>
              <a:t>- The mode of new entry into the country will involve establishment of the company as a legal identity through certification and licensing processes listed in Russia’s companies Act.</a:t>
            </a:r>
          </a:p>
          <a:p>
            <a:pPr>
              <a:buFontTx/>
              <a:buChar char="-"/>
            </a:pPr>
            <a:r>
              <a:rPr lang="en-US" sz="2800" dirty="0" smtClean="0">
                <a:latin typeface="Bell MT" panose="02020503060305020303" pitchFamily="18" charset="0"/>
              </a:rPr>
              <a:t>- The business will proceed to leasing off assets that are needed in the start-up process and kick start the manufacturing process. The first produce will be sold to the market at a discounted price that will bring to the attention of the market the products of the company. Mush needed include marketing and advertising through the media. This will keep the customers aware of the companies products and create a group of loyal customers. </a:t>
            </a:r>
            <a:endParaRPr lang="en-US" sz="2800" dirty="0">
              <a:latin typeface="Bell MT" panose="02020503060305020303" pitchFamily="18" charset="0"/>
            </a:endParaRPr>
          </a:p>
        </p:txBody>
      </p:sp>
    </p:spTree>
    <p:extLst>
      <p:ext uri="{BB962C8B-B14F-4D97-AF65-F5344CB8AC3E}">
        <p14:creationId xmlns:p14="http://schemas.microsoft.com/office/powerpoint/2010/main" val="3451843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5. Market segmentation</a:t>
            </a:r>
            <a:endParaRPr lang="en-US" dirty="0">
              <a:solidFill>
                <a:srgbClr val="0070C0"/>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7"/>
            <a:ext cx="11025050" cy="4531523"/>
          </a:xfrm>
        </p:spPr>
        <p:txBody>
          <a:bodyPr>
            <a:normAutofit lnSpcReduction="10000"/>
          </a:bodyPr>
          <a:lstStyle/>
          <a:p>
            <a:pPr>
              <a:buFontTx/>
              <a:buChar char="-"/>
            </a:pPr>
            <a:r>
              <a:rPr lang="en-US" sz="2800" dirty="0" smtClean="0">
                <a:latin typeface="Bell MT" panose="02020503060305020303" pitchFamily="18" charset="0"/>
              </a:rPr>
              <a:t>-The market has been segmented depending with the market need/benefits, the market geographical location, demographic and behavioral. In other words the market need has been based on the </a:t>
            </a:r>
            <a:r>
              <a:rPr lang="en-US" sz="2800" dirty="0" smtClean="0">
                <a:latin typeface="Bell MT" panose="02020503060305020303" pitchFamily="18" charset="0"/>
              </a:rPr>
              <a:t>respective industry. For example, </a:t>
            </a:r>
          </a:p>
          <a:p>
            <a:pPr marL="571500" indent="-571500">
              <a:buAutoNum type="romanLcPeriod"/>
            </a:pPr>
            <a:r>
              <a:rPr lang="en-US" sz="2800" dirty="0" smtClean="0">
                <a:latin typeface="Bell MT" panose="02020503060305020303" pitchFamily="18" charset="0"/>
              </a:rPr>
              <a:t>Transport industry that need tires</a:t>
            </a:r>
            <a:r>
              <a:rPr lang="en-US" sz="2800" dirty="0" smtClean="0">
                <a:latin typeface="Bell MT" panose="02020503060305020303" pitchFamily="18" charset="0"/>
              </a:rPr>
              <a:t> </a:t>
            </a:r>
          </a:p>
          <a:p>
            <a:pPr marL="571500" indent="-571500">
              <a:buAutoNum type="romanLcPeriod"/>
            </a:pPr>
            <a:r>
              <a:rPr lang="en-US" sz="2800" dirty="0" smtClean="0">
                <a:latin typeface="Bell MT" panose="02020503060305020303" pitchFamily="18" charset="0"/>
              </a:rPr>
              <a:t>Toy industry for kids</a:t>
            </a:r>
          </a:p>
          <a:p>
            <a:pPr marL="571500" indent="-571500">
              <a:buAutoNum type="romanLcPeriod"/>
            </a:pPr>
            <a:r>
              <a:rPr lang="en-US" sz="2800" dirty="0" smtClean="0">
                <a:latin typeface="Bell MT" panose="02020503060305020303" pitchFamily="18" charset="0"/>
              </a:rPr>
              <a:t>Buyer readiness i.e. behavioral </a:t>
            </a:r>
          </a:p>
          <a:p>
            <a:pPr marL="571500" indent="-571500">
              <a:buAutoNum type="romanLcPeriod"/>
            </a:pPr>
            <a:r>
              <a:rPr lang="en-US" sz="2800" dirty="0" smtClean="0">
                <a:latin typeface="Bell MT" panose="02020503060305020303" pitchFamily="18" charset="0"/>
              </a:rPr>
              <a:t>The manufacturing industry that need packaging materials to package their produce</a:t>
            </a:r>
          </a:p>
          <a:p>
            <a:pPr marL="571500" indent="-571500">
              <a:buAutoNum type="romanLcPeriod"/>
            </a:pPr>
            <a:r>
              <a:rPr lang="en-US" sz="2800" dirty="0" smtClean="0">
                <a:latin typeface="Bell MT" panose="02020503060305020303" pitchFamily="18" charset="0"/>
              </a:rPr>
              <a:t>Lifestyle e.g. for companies making cosmetics </a:t>
            </a:r>
          </a:p>
          <a:p>
            <a:pPr marL="571500" indent="-571500">
              <a:buAutoNum type="romanLcPeriod"/>
            </a:pPr>
            <a:endParaRPr lang="en-US" sz="2800" dirty="0" smtClean="0">
              <a:latin typeface="Bell MT" panose="02020503060305020303" pitchFamily="18" charset="0"/>
            </a:endParaRPr>
          </a:p>
          <a:p>
            <a:pPr marL="571500" indent="-571500">
              <a:buAutoNum type="romanLcPeriod"/>
            </a:pPr>
            <a:endParaRPr lang="en-US" sz="2800" dirty="0">
              <a:latin typeface="Bell MT" panose="02020503060305020303" pitchFamily="18" charset="0"/>
            </a:endParaRPr>
          </a:p>
        </p:txBody>
      </p:sp>
    </p:spTree>
    <p:extLst>
      <p:ext uri="{BB962C8B-B14F-4D97-AF65-F5344CB8AC3E}">
        <p14:creationId xmlns:p14="http://schemas.microsoft.com/office/powerpoint/2010/main" val="2073093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5. Market segmentation</a:t>
            </a:r>
            <a:endParaRPr lang="en-US" dirty="0">
              <a:solidFill>
                <a:srgbClr val="0070C0"/>
              </a:solidFill>
              <a:latin typeface="Andalus" panose="02020603050405020304" pitchFamily="18" charset="-78"/>
              <a:cs typeface="Andalus" panose="02020603050405020304" pitchFamily="18" charset="-78"/>
            </a:endParaRPr>
          </a:p>
        </p:txBody>
      </p:sp>
      <p:pic>
        <p:nvPicPr>
          <p:cNvPr id="4" name="Content Placeholder 3"/>
          <p:cNvPicPr>
            <a:picLocks noGrp="1" noChangeAspect="1"/>
          </p:cNvPicPr>
          <p:nvPr>
            <p:ph idx="1"/>
          </p:nvPr>
        </p:nvPicPr>
        <p:blipFill>
          <a:blip r:embed="rId2"/>
          <a:stretch>
            <a:fillRect/>
          </a:stretch>
        </p:blipFill>
        <p:spPr>
          <a:xfrm>
            <a:off x="914400" y="1801504"/>
            <a:ext cx="10241279" cy="4503761"/>
          </a:xfrm>
          <a:prstGeom prst="rect">
            <a:avLst/>
          </a:prstGeom>
        </p:spPr>
      </p:pic>
    </p:spTree>
    <p:extLst>
      <p:ext uri="{BB962C8B-B14F-4D97-AF65-F5344CB8AC3E}">
        <p14:creationId xmlns:p14="http://schemas.microsoft.com/office/powerpoint/2010/main" val="1291815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1"/>
                </a:solidFill>
                <a:latin typeface="Andalus" panose="02020603050405020304" pitchFamily="18" charset="-78"/>
                <a:cs typeface="Andalus" panose="02020603050405020304" pitchFamily="18" charset="-78"/>
              </a:rPr>
              <a:t>6. Market description </a:t>
            </a:r>
            <a:endParaRPr lang="en-US" dirty="0">
              <a:solidFill>
                <a:schemeClr val="accent1"/>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a:bodyPr>
          <a:lstStyle/>
          <a:p>
            <a:pPr>
              <a:buFontTx/>
              <a:buChar char="-"/>
            </a:pPr>
            <a:r>
              <a:rPr lang="en-US" sz="2800" dirty="0" smtClean="0">
                <a:latin typeface="Bell MT" panose="02020503060305020303" pitchFamily="18" charset="0"/>
              </a:rPr>
              <a:t>The European market is dynamic in nature with a lot of automotive industry developments. The packaging industry is on its peak in Russia. The increasing number of investments in Russia and more so in the domestic food industry demand for customized plastic products for packaging and manufacturing of their products. </a:t>
            </a:r>
          </a:p>
          <a:p>
            <a:pPr>
              <a:buFontTx/>
              <a:buChar char="-"/>
            </a:pPr>
            <a:r>
              <a:rPr lang="en-US" sz="2800" dirty="0" smtClean="0">
                <a:latin typeface="Bell MT" panose="02020503060305020303" pitchFamily="18" charset="0"/>
              </a:rPr>
              <a:t>- The secondary target market has a good population and the GDP is good for a business venture into the market. the market gap for plastic products is still not yet fully covered thus there is high demand for the plastics products. </a:t>
            </a:r>
            <a:endParaRPr lang="en-US" sz="2800" dirty="0">
              <a:latin typeface="Bell MT" panose="02020503060305020303" pitchFamily="18" charset="0"/>
            </a:endParaRPr>
          </a:p>
        </p:txBody>
      </p:sp>
    </p:spTree>
    <p:extLst>
      <p:ext uri="{BB962C8B-B14F-4D97-AF65-F5344CB8AC3E}">
        <p14:creationId xmlns:p14="http://schemas.microsoft.com/office/powerpoint/2010/main" val="160344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tx1">
                    <a:lumMod val="95000"/>
                    <a:lumOff val="5000"/>
                  </a:schemeClr>
                </a:solidFill>
                <a:latin typeface="Andalus" panose="02020603050405020304" pitchFamily="18" charset="-78"/>
                <a:cs typeface="Andalus" panose="02020603050405020304" pitchFamily="18" charset="-78"/>
              </a:rPr>
              <a:t>7. Marketing mix </a:t>
            </a:r>
            <a:endParaRPr lang="en-US" dirty="0">
              <a:solidFill>
                <a:schemeClr val="tx1">
                  <a:lumMod val="95000"/>
                  <a:lumOff val="5000"/>
                </a:schemeClr>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lnSpcReduction="10000"/>
          </a:bodyPr>
          <a:lstStyle/>
          <a:p>
            <a:pPr>
              <a:buFontTx/>
              <a:buChar char="-"/>
            </a:pPr>
            <a:r>
              <a:rPr lang="en-US" sz="2800" dirty="0" smtClean="0">
                <a:latin typeface="Bell MT" panose="02020503060305020303" pitchFamily="18" charset="0"/>
              </a:rPr>
              <a:t>-In order to adapt to the marketing mix, XYZ Company will settle for 4P’s in order to establish a market advantage in both the secondary and primary markets. This includes;</a:t>
            </a:r>
          </a:p>
          <a:p>
            <a:pPr marL="514350" indent="-514350">
              <a:buAutoNum type="arabicPeriod"/>
            </a:pPr>
            <a:r>
              <a:rPr lang="en-US" sz="2800" dirty="0" smtClean="0">
                <a:latin typeface="Bell MT" panose="02020503060305020303" pitchFamily="18" charset="0"/>
              </a:rPr>
              <a:t>T</a:t>
            </a:r>
            <a:r>
              <a:rPr lang="en-US" sz="2800" dirty="0" smtClean="0">
                <a:latin typeface="Bell MT" panose="02020503060305020303" pitchFamily="18" charset="0"/>
              </a:rPr>
              <a:t>he fair prices for our products, discounts and so forth will be needed.</a:t>
            </a:r>
          </a:p>
          <a:p>
            <a:pPr marL="514350" indent="-514350">
              <a:buAutoNum type="arabicPeriod"/>
            </a:pPr>
            <a:r>
              <a:rPr lang="en-US" sz="2800" dirty="0" smtClean="0">
                <a:latin typeface="Bell MT" panose="02020503060305020303" pitchFamily="18" charset="0"/>
              </a:rPr>
              <a:t>Promotion of the company’s products e.g. through discounts</a:t>
            </a:r>
          </a:p>
          <a:p>
            <a:pPr marL="514350" indent="-514350">
              <a:buAutoNum type="arabicPeriod"/>
            </a:pPr>
            <a:r>
              <a:rPr lang="en-US" sz="2800" dirty="0" smtClean="0">
                <a:latin typeface="Bell MT" panose="02020503060305020303" pitchFamily="18" charset="0"/>
              </a:rPr>
              <a:t>Product differentiation though design, marketing and advertising </a:t>
            </a:r>
          </a:p>
          <a:p>
            <a:pPr marL="514350" indent="-514350">
              <a:buAutoNum type="arabicPeriod"/>
            </a:pPr>
            <a:r>
              <a:rPr lang="en-US" sz="2800" dirty="0" smtClean="0">
                <a:latin typeface="Bell MT" panose="02020503060305020303" pitchFamily="18" charset="0"/>
              </a:rPr>
              <a:t>Placing of the market in the market to capture the buyer. This will need a good supply chain that will effectively place the product in the market at the right time (Product positioning).</a:t>
            </a:r>
            <a:endParaRPr lang="en-US" sz="2800" dirty="0">
              <a:latin typeface="Bell MT" panose="02020503060305020303" pitchFamily="18" charset="0"/>
            </a:endParaRPr>
          </a:p>
        </p:txBody>
      </p:sp>
    </p:spTree>
    <p:extLst>
      <p:ext uri="{BB962C8B-B14F-4D97-AF65-F5344CB8AC3E}">
        <p14:creationId xmlns:p14="http://schemas.microsoft.com/office/powerpoint/2010/main" val="1573995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chemeClr val="accent2">
                    <a:lumMod val="50000"/>
                  </a:schemeClr>
                </a:solidFill>
                <a:latin typeface="Andalus" panose="02020603050405020304" pitchFamily="18" charset="-78"/>
                <a:cs typeface="Andalus" panose="02020603050405020304" pitchFamily="18" charset="-78"/>
              </a:rPr>
              <a:t>7. Marketing mix </a:t>
            </a:r>
            <a:endParaRPr lang="en-US" dirty="0">
              <a:solidFill>
                <a:schemeClr val="accent2">
                  <a:lumMod val="50000"/>
                </a:schemeClr>
              </a:solidFill>
              <a:latin typeface="Andalus" panose="02020603050405020304" pitchFamily="18" charset="-78"/>
              <a:cs typeface="Andalus" panose="02020603050405020304" pitchFamily="18" charset="-78"/>
            </a:endParaRPr>
          </a:p>
        </p:txBody>
      </p:sp>
      <p:pic>
        <p:nvPicPr>
          <p:cNvPr id="4" name="Content Placeholder 3"/>
          <p:cNvPicPr>
            <a:picLocks noGrp="1" noChangeAspect="1"/>
          </p:cNvPicPr>
          <p:nvPr>
            <p:ph idx="1"/>
          </p:nvPr>
        </p:nvPicPr>
        <p:blipFill>
          <a:blip r:embed="rId2"/>
          <a:stretch>
            <a:fillRect/>
          </a:stretch>
        </p:blipFill>
        <p:spPr>
          <a:xfrm>
            <a:off x="1280160" y="1738313"/>
            <a:ext cx="9875520" cy="4479607"/>
          </a:xfrm>
          <a:prstGeom prst="rect">
            <a:avLst/>
          </a:prstGeom>
        </p:spPr>
      </p:pic>
    </p:spTree>
    <p:extLst>
      <p:ext uri="{BB962C8B-B14F-4D97-AF65-F5344CB8AC3E}">
        <p14:creationId xmlns:p14="http://schemas.microsoft.com/office/powerpoint/2010/main" val="1878893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8. Human Resource management</a:t>
            </a:r>
            <a:endParaRPr lang="en-US" dirty="0">
              <a:solidFill>
                <a:srgbClr val="0070C0"/>
              </a:solidFill>
              <a:latin typeface="Andalus" panose="02020603050405020304" pitchFamily="18" charset="-78"/>
              <a:cs typeface="Andalus" panose="02020603050405020304" pitchFamily="18" charset="-78"/>
            </a:endParaRPr>
          </a:p>
        </p:txBody>
      </p:sp>
      <p:sp>
        <p:nvSpPr>
          <p:cNvPr id="3" name="Content Placeholder 2"/>
          <p:cNvSpPr>
            <a:spLocks noGrp="1"/>
          </p:cNvSpPr>
          <p:nvPr>
            <p:ph idx="1"/>
          </p:nvPr>
        </p:nvSpPr>
        <p:spPr>
          <a:xfrm>
            <a:off x="313509" y="1738648"/>
            <a:ext cx="11025050" cy="4104320"/>
          </a:xfrm>
        </p:spPr>
        <p:txBody>
          <a:bodyPr>
            <a:normAutofit lnSpcReduction="10000"/>
          </a:bodyPr>
          <a:lstStyle/>
          <a:p>
            <a:pPr>
              <a:buFontTx/>
              <a:buChar char="-"/>
            </a:pPr>
            <a:r>
              <a:rPr lang="en-US" sz="2800" dirty="0" smtClean="0">
                <a:latin typeface="Bell MT" panose="02020503060305020303" pitchFamily="18" charset="0"/>
              </a:rPr>
              <a:t>-The Human Resource will have to look into the following key areas</a:t>
            </a:r>
          </a:p>
          <a:p>
            <a:pPr marL="514350" indent="-514350">
              <a:buAutoNum type="arabicPeriod"/>
            </a:pPr>
            <a:r>
              <a:rPr lang="en-US" sz="2800" dirty="0" smtClean="0">
                <a:latin typeface="Bell MT" panose="02020503060305020303" pitchFamily="18" charset="0"/>
              </a:rPr>
              <a:t>Training of the staff</a:t>
            </a:r>
          </a:p>
          <a:p>
            <a:pPr marL="0" indent="0">
              <a:buNone/>
            </a:pPr>
            <a:r>
              <a:rPr lang="en-US" sz="2800" dirty="0" smtClean="0">
                <a:latin typeface="Bell MT" panose="02020503060305020303" pitchFamily="18" charset="0"/>
              </a:rPr>
              <a:t>The staff e.g. marketing team will need the skill necessary for selling XYZ products in the market and this calls for training</a:t>
            </a:r>
          </a:p>
          <a:p>
            <a:pPr marL="0" indent="0">
              <a:buNone/>
            </a:pPr>
            <a:r>
              <a:rPr lang="en-US" sz="2800" dirty="0" smtClean="0">
                <a:latin typeface="Bell MT" panose="02020503060305020303" pitchFamily="18" charset="0"/>
              </a:rPr>
              <a:t>2. Rewarding employees</a:t>
            </a:r>
            <a:endParaRPr lang="en-US" sz="2800" dirty="0">
              <a:latin typeface="Bell MT" panose="02020503060305020303" pitchFamily="18" charset="0"/>
            </a:endParaRPr>
          </a:p>
          <a:p>
            <a:pPr marL="0" indent="0">
              <a:buNone/>
            </a:pPr>
            <a:r>
              <a:rPr lang="en-US" sz="2800" dirty="0" smtClean="0">
                <a:latin typeface="Bell MT" panose="02020503060305020303" pitchFamily="18" charset="0"/>
              </a:rPr>
              <a:t>Employees who perform well in their responsibilities need to be rewarded e.g. salary increment</a:t>
            </a:r>
          </a:p>
          <a:p>
            <a:pPr marL="0" indent="0">
              <a:buNone/>
            </a:pPr>
            <a:r>
              <a:rPr lang="en-US" sz="2800" dirty="0" smtClean="0">
                <a:latin typeface="Bell MT" panose="02020503060305020303" pitchFamily="18" charset="0"/>
              </a:rPr>
              <a:t>3. Recruiting the right personnel who are able to execute their mandate effectively</a:t>
            </a:r>
          </a:p>
        </p:txBody>
      </p:sp>
    </p:spTree>
    <p:extLst>
      <p:ext uri="{BB962C8B-B14F-4D97-AF65-F5344CB8AC3E}">
        <p14:creationId xmlns:p14="http://schemas.microsoft.com/office/powerpoint/2010/main" val="2758781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Human Resource management table</a:t>
            </a:r>
            <a:endParaRPr lang="en-US" dirty="0">
              <a:solidFill>
                <a:srgbClr val="0070C0"/>
              </a:solidFill>
              <a:latin typeface="Andalus" panose="02020603050405020304" pitchFamily="18" charset="-78"/>
              <a:cs typeface="Andalus" panose="02020603050405020304" pitchFamily="18" charset="-78"/>
            </a:endParaRPr>
          </a:p>
        </p:txBody>
      </p:sp>
      <p:pic>
        <p:nvPicPr>
          <p:cNvPr id="4" name="Content Placeholder 3"/>
          <p:cNvPicPr>
            <a:picLocks noGrp="1" noChangeAspect="1"/>
          </p:cNvPicPr>
          <p:nvPr>
            <p:ph idx="1"/>
          </p:nvPr>
        </p:nvPicPr>
        <p:blipFill>
          <a:blip r:embed="rId2"/>
          <a:stretch>
            <a:fillRect/>
          </a:stretch>
        </p:blipFill>
        <p:spPr>
          <a:xfrm>
            <a:off x="313509" y="1724298"/>
            <a:ext cx="11051177" cy="4127862"/>
          </a:xfrm>
          <a:prstGeom prst="rect">
            <a:avLst/>
          </a:prstGeom>
        </p:spPr>
      </p:pic>
    </p:spTree>
    <p:extLst>
      <p:ext uri="{BB962C8B-B14F-4D97-AF65-F5344CB8AC3E}">
        <p14:creationId xmlns:p14="http://schemas.microsoft.com/office/powerpoint/2010/main" val="955279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9. Staffing framework</a:t>
            </a:r>
            <a:endParaRPr lang="en-US" dirty="0">
              <a:solidFill>
                <a:srgbClr val="0070C0"/>
              </a:solidFill>
              <a:latin typeface="Andalus" panose="02020603050405020304" pitchFamily="18" charset="-78"/>
              <a:cs typeface="Andalus" panose="02020603050405020304" pitchFamily="18" charset="-78"/>
            </a:endParaRPr>
          </a:p>
        </p:txBody>
      </p:sp>
      <p:sp>
        <p:nvSpPr>
          <p:cNvPr id="6" name="Content Placeholder 5"/>
          <p:cNvSpPr>
            <a:spLocks noGrp="1"/>
          </p:cNvSpPr>
          <p:nvPr>
            <p:ph idx="1"/>
          </p:nvPr>
        </p:nvSpPr>
        <p:spPr/>
        <p:txBody>
          <a:bodyPr>
            <a:normAutofit/>
          </a:bodyPr>
          <a:lstStyle/>
          <a:p>
            <a:r>
              <a:rPr lang="en-US" sz="3200" dirty="0" smtClean="0"/>
              <a:t>The staffing framework that will be needed include;</a:t>
            </a:r>
          </a:p>
          <a:p>
            <a:r>
              <a:rPr lang="en-US" sz="3200" dirty="0" smtClean="0"/>
              <a:t>1. comprehending the context of the business on long term basis</a:t>
            </a:r>
          </a:p>
          <a:p>
            <a:r>
              <a:rPr lang="en-US" sz="3200" dirty="0" smtClean="0"/>
              <a:t>2. defining the roles of each staff member</a:t>
            </a:r>
          </a:p>
          <a:p>
            <a:r>
              <a:rPr lang="en-US" sz="3200" dirty="0" smtClean="0"/>
              <a:t>3. The specification of necessary staffing actions and plans</a:t>
            </a:r>
          </a:p>
          <a:p>
            <a:r>
              <a:rPr lang="en-US" sz="3200" dirty="0" smtClean="0"/>
              <a:t>4. The implementation and establishment of the staffing plans</a:t>
            </a:r>
            <a:endParaRPr lang="en-US" sz="3200" dirty="0"/>
          </a:p>
        </p:txBody>
      </p:sp>
    </p:spTree>
    <p:extLst>
      <p:ext uri="{BB962C8B-B14F-4D97-AF65-F5344CB8AC3E}">
        <p14:creationId xmlns:p14="http://schemas.microsoft.com/office/powerpoint/2010/main" val="1609981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fontScale="90000"/>
          </a:bodyPr>
          <a:lstStyle/>
          <a:p>
            <a:pPr algn="ctr"/>
            <a:r>
              <a:rPr lang="en-US" dirty="0" smtClean="0">
                <a:solidFill>
                  <a:srgbClr val="0070C0"/>
                </a:solidFill>
                <a:latin typeface="Andalus" panose="02020603050405020304" pitchFamily="18" charset="-78"/>
                <a:cs typeface="Andalus" panose="02020603050405020304" pitchFamily="18" charset="-78"/>
              </a:rPr>
              <a:t>10. Position to be filled (Marketing Manager)</a:t>
            </a:r>
            <a:endParaRPr lang="en-US" dirty="0">
              <a:solidFill>
                <a:srgbClr val="0070C0"/>
              </a:solidFill>
              <a:latin typeface="Andalus" panose="02020603050405020304" pitchFamily="18" charset="-78"/>
              <a:cs typeface="Andalus" panose="02020603050405020304" pitchFamily="18" charset="-78"/>
            </a:endParaRPr>
          </a:p>
        </p:txBody>
      </p:sp>
      <p:sp>
        <p:nvSpPr>
          <p:cNvPr id="6" name="Content Placeholder 5"/>
          <p:cNvSpPr>
            <a:spLocks noGrp="1"/>
          </p:cNvSpPr>
          <p:nvPr>
            <p:ph idx="1"/>
          </p:nvPr>
        </p:nvSpPr>
        <p:spPr>
          <a:xfrm>
            <a:off x="1097280" y="1845733"/>
            <a:ext cx="10058400" cy="4319935"/>
          </a:xfrm>
        </p:spPr>
        <p:txBody>
          <a:bodyPr>
            <a:normAutofit fontScale="92500" lnSpcReduction="20000"/>
          </a:bodyPr>
          <a:lstStyle/>
          <a:p>
            <a:r>
              <a:rPr lang="en-US" dirty="0" smtClean="0">
                <a:solidFill>
                  <a:schemeClr val="accent1"/>
                </a:solidFill>
              </a:rPr>
              <a:t>Responsibilities of the manager include;</a:t>
            </a:r>
          </a:p>
          <a:p>
            <a:r>
              <a:rPr lang="en-US" dirty="0" smtClean="0"/>
              <a:t>1. Marketing of the company’s products</a:t>
            </a:r>
          </a:p>
          <a:p>
            <a:r>
              <a:rPr lang="en-US" dirty="0" smtClean="0"/>
              <a:t>2. Conducting market research.</a:t>
            </a:r>
          </a:p>
          <a:p>
            <a:r>
              <a:rPr lang="en-US" dirty="0" smtClean="0"/>
              <a:t>3. Establish and train the marketing team</a:t>
            </a:r>
          </a:p>
          <a:p>
            <a:r>
              <a:rPr lang="en-US" dirty="0" smtClean="0"/>
              <a:t>4. </a:t>
            </a:r>
            <a:r>
              <a:rPr lang="en-US" dirty="0"/>
              <a:t>L</a:t>
            </a:r>
            <a:r>
              <a:rPr lang="en-US" dirty="0" smtClean="0"/>
              <a:t>iaising with media organizations to advertise the business and products</a:t>
            </a:r>
          </a:p>
          <a:p>
            <a:r>
              <a:rPr lang="en-US" dirty="0" smtClean="0">
                <a:solidFill>
                  <a:schemeClr val="accent1"/>
                </a:solidFill>
              </a:rPr>
              <a:t>Marketing manager job qualifications</a:t>
            </a:r>
          </a:p>
          <a:p>
            <a:r>
              <a:rPr lang="en-US" dirty="0" smtClean="0">
                <a:solidFill>
                  <a:schemeClr val="tx1"/>
                </a:solidFill>
              </a:rPr>
              <a:t>1. bachelor degree in marketing or any related business field</a:t>
            </a:r>
          </a:p>
          <a:p>
            <a:r>
              <a:rPr lang="en-US" dirty="0" smtClean="0">
                <a:solidFill>
                  <a:schemeClr val="tx1"/>
                </a:solidFill>
              </a:rPr>
              <a:t>2. Experience of less than five years in marketing management</a:t>
            </a:r>
          </a:p>
          <a:p>
            <a:r>
              <a:rPr lang="en-US" dirty="0" smtClean="0">
                <a:solidFill>
                  <a:schemeClr val="tx1"/>
                </a:solidFill>
              </a:rPr>
              <a:t>3. Budget management skills</a:t>
            </a:r>
          </a:p>
          <a:p>
            <a:r>
              <a:rPr lang="en-US" dirty="0" smtClean="0">
                <a:solidFill>
                  <a:schemeClr val="tx1"/>
                </a:solidFill>
              </a:rPr>
              <a:t>Salary and remuneration</a:t>
            </a:r>
          </a:p>
          <a:p>
            <a:r>
              <a:rPr lang="en-US" dirty="0" smtClean="0">
                <a:solidFill>
                  <a:schemeClr val="tx1"/>
                </a:solidFill>
              </a:rPr>
              <a:t>. $20,000 </a:t>
            </a:r>
          </a:p>
          <a:p>
            <a:endParaRPr lang="en-US" dirty="0">
              <a:solidFill>
                <a:schemeClr val="tx1"/>
              </a:solidFill>
            </a:endParaRPr>
          </a:p>
        </p:txBody>
      </p:sp>
    </p:spTree>
    <p:extLst>
      <p:ext uri="{BB962C8B-B14F-4D97-AF65-F5344CB8AC3E}">
        <p14:creationId xmlns:p14="http://schemas.microsoft.com/office/powerpoint/2010/main" val="4208879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Reflection </a:t>
            </a:r>
            <a:endParaRPr lang="en-US" dirty="0">
              <a:solidFill>
                <a:srgbClr val="0070C0"/>
              </a:solidFill>
              <a:latin typeface="Andalus" panose="02020603050405020304" pitchFamily="18" charset="-78"/>
              <a:cs typeface="Andalus" panose="02020603050405020304" pitchFamily="18" charset="-78"/>
            </a:endParaRPr>
          </a:p>
        </p:txBody>
      </p:sp>
      <p:sp>
        <p:nvSpPr>
          <p:cNvPr id="6" name="Content Placeholder 5"/>
          <p:cNvSpPr>
            <a:spLocks noGrp="1"/>
          </p:cNvSpPr>
          <p:nvPr>
            <p:ph idx="1"/>
          </p:nvPr>
        </p:nvSpPr>
        <p:spPr>
          <a:xfrm>
            <a:off x="0" y="1698171"/>
            <a:ext cx="11155680" cy="4170923"/>
          </a:xfrm>
        </p:spPr>
        <p:txBody>
          <a:bodyPr>
            <a:normAutofit lnSpcReduction="10000"/>
          </a:bodyPr>
          <a:lstStyle/>
          <a:p>
            <a:r>
              <a:rPr lang="en-US" sz="3200" dirty="0"/>
              <a:t>Armstrong, K. A., &amp; Bulmer, S. </a:t>
            </a:r>
            <a:r>
              <a:rPr lang="en-US" sz="3200" dirty="0" smtClean="0"/>
              <a:t>(2015). </a:t>
            </a:r>
            <a:r>
              <a:rPr lang="en-US" sz="3200" dirty="0"/>
              <a:t>The governance of the single European market. Manchester [u.a.: Manchester Univ. Press</a:t>
            </a:r>
            <a:r>
              <a:rPr lang="en-US" sz="3200" dirty="0" smtClean="0"/>
              <a:t>.</a:t>
            </a:r>
          </a:p>
          <a:p>
            <a:r>
              <a:rPr lang="en-US" sz="3200" dirty="0"/>
              <a:t>Barnard, C., &amp; Scott, J. (</a:t>
            </a:r>
            <a:r>
              <a:rPr lang="en-US" sz="3200" dirty="0" smtClean="0"/>
              <a:t>2012</a:t>
            </a:r>
            <a:r>
              <a:rPr lang="en-US" sz="3200" dirty="0"/>
              <a:t>). The law of the single European market: Unpacking the premises. Oxford: Hart.</a:t>
            </a:r>
          </a:p>
          <a:p>
            <a:r>
              <a:rPr lang="en-US" sz="3200" dirty="0" smtClean="0"/>
              <a:t>IBP</a:t>
            </a:r>
            <a:r>
              <a:rPr lang="en-US" sz="3200" dirty="0"/>
              <a:t>, I. N. C. (2016). RUSSIA EXPORT-IMPORT AND BUSINESS DIRECTORY VOLUME 2 MAJOR EXPORT-IMPORT AND TRADING COMPANIES IN... REGIONS. </a:t>
            </a:r>
            <a:r>
              <a:rPr lang="en-US" sz="3200" dirty="0" err="1"/>
              <a:t>S.l</a:t>
            </a:r>
            <a:r>
              <a:rPr lang="en-US" sz="3200" dirty="0"/>
              <a:t>.: LULU COM</a:t>
            </a:r>
            <a:r>
              <a:rPr lang="en-US" sz="3200" dirty="0" smtClean="0"/>
              <a:t>.</a:t>
            </a:r>
          </a:p>
          <a:p>
            <a:r>
              <a:rPr lang="en-US" sz="3200" dirty="0"/>
              <a:t>Rona-</a:t>
            </a:r>
            <a:r>
              <a:rPr lang="en-US" sz="3200" dirty="0" err="1"/>
              <a:t>Tas</a:t>
            </a:r>
            <a:r>
              <a:rPr lang="en-US" sz="3200" dirty="0"/>
              <a:t>, A., &amp; </a:t>
            </a:r>
            <a:r>
              <a:rPr lang="en-US" sz="3200" dirty="0" err="1"/>
              <a:t>Guseva</a:t>
            </a:r>
            <a:r>
              <a:rPr lang="en-US" sz="3200" dirty="0"/>
              <a:t>, A. (2014). Plastic money: Constructing markets for credit cards in eight </a:t>
            </a:r>
            <a:r>
              <a:rPr lang="en-US" sz="3200" dirty="0" err="1"/>
              <a:t>postcommunist</a:t>
            </a:r>
            <a:r>
              <a:rPr lang="en-US" sz="3200" dirty="0"/>
              <a:t> countries.</a:t>
            </a:r>
          </a:p>
          <a:p>
            <a:endParaRPr lang="en-US" sz="3200" dirty="0" smtClean="0"/>
          </a:p>
          <a:p>
            <a:endParaRPr lang="en-US" sz="3200" dirty="0" smtClean="0"/>
          </a:p>
          <a:p>
            <a:endParaRPr lang="en-US" sz="3200" dirty="0"/>
          </a:p>
        </p:txBody>
      </p:sp>
    </p:spTree>
    <p:extLst>
      <p:ext uri="{BB962C8B-B14F-4D97-AF65-F5344CB8AC3E}">
        <p14:creationId xmlns:p14="http://schemas.microsoft.com/office/powerpoint/2010/main" val="652308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509" y="286604"/>
            <a:ext cx="10842171" cy="889054"/>
          </a:xfrm>
        </p:spPr>
        <p:txBody>
          <a:bodyPr>
            <a:normAutofit/>
          </a:bodyPr>
          <a:lstStyle/>
          <a:p>
            <a:pPr algn="ctr"/>
            <a:r>
              <a:rPr lang="en-US" dirty="0" smtClean="0">
                <a:solidFill>
                  <a:srgbClr val="0070C0"/>
                </a:solidFill>
                <a:latin typeface="Andalus" panose="02020603050405020304" pitchFamily="18" charset="-78"/>
                <a:cs typeface="Andalus" panose="02020603050405020304" pitchFamily="18" charset="-78"/>
              </a:rPr>
              <a:t>END</a:t>
            </a:r>
            <a:r>
              <a:rPr lang="en-US" dirty="0" smtClean="0">
                <a:solidFill>
                  <a:srgbClr val="0070C0"/>
                </a:solidFill>
                <a:latin typeface="Andalus" panose="02020603050405020304" pitchFamily="18" charset="-78"/>
                <a:cs typeface="Andalus" panose="02020603050405020304" pitchFamily="18" charset="-78"/>
              </a:rPr>
              <a:t> </a:t>
            </a:r>
            <a:endParaRPr lang="en-US" dirty="0">
              <a:solidFill>
                <a:srgbClr val="0070C0"/>
              </a:solidFill>
              <a:latin typeface="Andalus" panose="02020603050405020304" pitchFamily="18" charset="-78"/>
              <a:cs typeface="Andalus" panose="02020603050405020304" pitchFamily="18" charset="-78"/>
            </a:endParaRPr>
          </a:p>
        </p:txBody>
      </p:sp>
      <p:sp>
        <p:nvSpPr>
          <p:cNvPr id="6" name="Content Placeholder 5"/>
          <p:cNvSpPr>
            <a:spLocks noGrp="1"/>
          </p:cNvSpPr>
          <p:nvPr>
            <p:ph idx="1"/>
          </p:nvPr>
        </p:nvSpPr>
        <p:spPr>
          <a:xfrm>
            <a:off x="0" y="1698171"/>
            <a:ext cx="11155680" cy="4170923"/>
          </a:xfrm>
        </p:spPr>
        <p:txBody>
          <a:bodyPr>
            <a:normAutofit/>
          </a:bodyPr>
          <a:lstStyle/>
          <a:p>
            <a:pPr algn="ctr"/>
            <a:r>
              <a:rPr lang="en-US" sz="4800" dirty="0" smtClean="0"/>
              <a:t>I welcome questions from the audience.</a:t>
            </a:r>
            <a:endParaRPr lang="en-US" sz="4800" dirty="0"/>
          </a:p>
        </p:txBody>
      </p:sp>
    </p:spTree>
    <p:extLst>
      <p:ext uri="{BB962C8B-B14F-4D97-AF65-F5344CB8AC3E}">
        <p14:creationId xmlns:p14="http://schemas.microsoft.com/office/powerpoint/2010/main" val="354082122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458</TotalTime>
  <Words>1080</Words>
  <Application>Microsoft Office PowerPoint</Application>
  <PresentationFormat>Widescreen</PresentationFormat>
  <Paragraphs>70</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Andalus</vt:lpstr>
      <vt:lpstr>Bell MT</vt:lpstr>
      <vt:lpstr>Calibri</vt:lpstr>
      <vt:lpstr>Calibri Light</vt:lpstr>
      <vt:lpstr>Retrospect</vt:lpstr>
      <vt:lpstr>XYZ PLASTICS: RUSSIA</vt:lpstr>
      <vt:lpstr>1. XYZ Plastics: Russia</vt:lpstr>
      <vt:lpstr>2. My chosen international market</vt:lpstr>
      <vt:lpstr>3. Company and Products for the class</vt:lpstr>
      <vt:lpstr>4. Mode of entry into the new country </vt:lpstr>
      <vt:lpstr>5. Market segmentation</vt:lpstr>
      <vt:lpstr>5. Market segmentation</vt:lpstr>
      <vt:lpstr>6. Market description </vt:lpstr>
      <vt:lpstr>7. Marketing mix </vt:lpstr>
      <vt:lpstr>7. Marketing mix </vt:lpstr>
      <vt:lpstr>8. Human Resource management</vt:lpstr>
      <vt:lpstr>Human Resource management table</vt:lpstr>
      <vt:lpstr>9. Staffing framework</vt:lpstr>
      <vt:lpstr>10. Position to be filled (Marketing Manager)</vt:lpstr>
      <vt:lpstr>Reflection </vt:lpstr>
      <vt:lpstr>END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 Violence in Schools</dc:title>
  <dc:creator>mwololo samuel</dc:creator>
  <cp:lastModifiedBy>mwololo samuel</cp:lastModifiedBy>
  <cp:revision>34</cp:revision>
  <dcterms:created xsi:type="dcterms:W3CDTF">2018-04-17T12:35:17Z</dcterms:created>
  <dcterms:modified xsi:type="dcterms:W3CDTF">2018-04-22T09:50:10Z</dcterms:modified>
</cp:coreProperties>
</file>